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77" r:id="rId4"/>
    <p:sldId id="268" r:id="rId5"/>
    <p:sldId id="270" r:id="rId6"/>
    <p:sldId id="272" r:id="rId7"/>
    <p:sldId id="276" r:id="rId8"/>
    <p:sldId id="278" r:id="rId9"/>
    <p:sldId id="273" r:id="rId10"/>
    <p:sldId id="285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46AD"/>
    <a:srgbClr val="9AE8F2"/>
    <a:srgbClr val="022C5E"/>
    <a:srgbClr val="0614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016" autoAdjust="0"/>
  </p:normalViewPr>
  <p:slideViewPr>
    <p:cSldViewPr snapToGrid="0">
      <p:cViewPr varScale="1">
        <p:scale>
          <a:sx n="102" d="100"/>
          <a:sy n="102" d="100"/>
        </p:scale>
        <p:origin x="72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CEB3BF-30C7-4092-B3CA-12832D7D0F7C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553D209-DDB0-422F-8ED6-5238658B5112}">
      <dgm:prSet phldrT="[Text]"/>
      <dgm:spPr>
        <a:solidFill>
          <a:srgbClr val="0746AD"/>
        </a:solidFill>
        <a:effectLst>
          <a:glow rad="660400">
            <a:schemeClr val="accent1">
              <a:alpha val="33000"/>
            </a:schemeClr>
          </a:glow>
          <a:reflection stA="45000" endPos="65000" dist="50800" dir="5400000" sy="-100000" algn="bl" rotWithShape="0"/>
          <a:softEdge rad="12700"/>
        </a:effectLst>
      </dgm:spPr>
      <dgm:t>
        <a:bodyPr/>
        <a:lstStyle/>
        <a:p>
          <a:r>
            <a:rPr lang="cs-CZ" dirty="0" smtClean="0">
              <a:effectLst>
                <a:glow rad="228600">
                  <a:schemeClr val="accent1">
                    <a:satMod val="175000"/>
                    <a:alpha val="26000"/>
                  </a:schemeClr>
                </a:glow>
              </a:effectLst>
            </a:rPr>
            <a:t>Talent</a:t>
          </a:r>
          <a:endParaRPr lang="cs-CZ" dirty="0">
            <a:effectLst>
              <a:glow rad="228600">
                <a:schemeClr val="accent1">
                  <a:satMod val="175000"/>
                  <a:alpha val="26000"/>
                </a:schemeClr>
              </a:glow>
            </a:effectLst>
          </a:endParaRPr>
        </a:p>
      </dgm:t>
    </dgm:pt>
    <dgm:pt modelId="{A779A757-7633-4D19-A489-7AAD26BB5882}" type="parTrans" cxnId="{29D73741-8511-4748-8D22-2DD325CEBDC8}">
      <dgm:prSet/>
      <dgm:spPr/>
      <dgm:t>
        <a:bodyPr/>
        <a:lstStyle/>
        <a:p>
          <a:endParaRPr lang="cs-CZ"/>
        </a:p>
      </dgm:t>
    </dgm:pt>
    <dgm:pt modelId="{AA4A50B8-B3E4-4D12-AC42-454BC1015914}" type="sibTrans" cxnId="{29D73741-8511-4748-8D22-2DD325CEBDC8}">
      <dgm:prSet/>
      <dgm:spPr>
        <a:solidFill>
          <a:srgbClr val="0746AD"/>
        </a:solidFill>
      </dgm:spPr>
      <dgm:t>
        <a:bodyPr/>
        <a:lstStyle/>
        <a:p>
          <a:endParaRPr lang="cs-CZ"/>
        </a:p>
      </dgm:t>
    </dgm:pt>
    <dgm:pt modelId="{9AF6C50E-0989-412E-9DFC-5754DD4A3D8E}">
      <dgm:prSet phldrT="[Text]"/>
      <dgm:spPr>
        <a:solidFill>
          <a:srgbClr val="0746AD"/>
        </a:solidFill>
      </dgm:spPr>
      <dgm:t>
        <a:bodyPr/>
        <a:lstStyle/>
        <a:p>
          <a:r>
            <a:rPr lang="cs-CZ" dirty="0" smtClean="0"/>
            <a:t>praxe</a:t>
          </a:r>
          <a:endParaRPr lang="cs-CZ" dirty="0"/>
        </a:p>
      </dgm:t>
    </dgm:pt>
    <dgm:pt modelId="{F91B6C30-B820-4792-ACF4-B77D7FA46D7F}" type="parTrans" cxnId="{D4774D74-055A-451B-88D6-FECF33A9C6E6}">
      <dgm:prSet/>
      <dgm:spPr/>
      <dgm:t>
        <a:bodyPr/>
        <a:lstStyle/>
        <a:p>
          <a:endParaRPr lang="cs-CZ"/>
        </a:p>
      </dgm:t>
    </dgm:pt>
    <dgm:pt modelId="{38DC3854-3228-4AC4-B4FE-E224E6C91D68}" type="sibTrans" cxnId="{D4774D74-055A-451B-88D6-FECF33A9C6E6}">
      <dgm:prSet/>
      <dgm:spPr>
        <a:solidFill>
          <a:srgbClr val="0746AD"/>
        </a:solidFill>
      </dgm:spPr>
      <dgm:t>
        <a:bodyPr/>
        <a:lstStyle/>
        <a:p>
          <a:endParaRPr lang="cs-CZ"/>
        </a:p>
      </dgm:t>
    </dgm:pt>
    <dgm:pt modelId="{FDD1DEEC-20B9-439E-814B-329B4A83978D}">
      <dgm:prSet phldrT="[Text]"/>
      <dgm:spPr>
        <a:solidFill>
          <a:srgbClr val="0746AD"/>
        </a:solidFill>
      </dgm:spPr>
      <dgm:t>
        <a:bodyPr/>
        <a:lstStyle/>
        <a:p>
          <a:r>
            <a:rPr lang="cs-CZ" dirty="0" smtClean="0"/>
            <a:t>učitel</a:t>
          </a:r>
          <a:endParaRPr lang="cs-CZ" dirty="0"/>
        </a:p>
      </dgm:t>
    </dgm:pt>
    <dgm:pt modelId="{2834CD82-DCB9-46D9-BDB0-39356C404181}" type="parTrans" cxnId="{BBDD46DD-BBA8-4B96-A27E-CB108832B4AA}">
      <dgm:prSet/>
      <dgm:spPr/>
      <dgm:t>
        <a:bodyPr/>
        <a:lstStyle/>
        <a:p>
          <a:endParaRPr lang="cs-CZ"/>
        </a:p>
      </dgm:t>
    </dgm:pt>
    <dgm:pt modelId="{412A5A68-1796-46D1-B071-9A1855AA64A6}" type="sibTrans" cxnId="{BBDD46DD-BBA8-4B96-A27E-CB108832B4AA}">
      <dgm:prSet/>
      <dgm:spPr>
        <a:solidFill>
          <a:srgbClr val="0746AD"/>
        </a:solidFill>
      </dgm:spPr>
      <dgm:t>
        <a:bodyPr/>
        <a:lstStyle/>
        <a:p>
          <a:endParaRPr lang="cs-CZ"/>
        </a:p>
      </dgm:t>
    </dgm:pt>
    <dgm:pt modelId="{9FB88619-644A-4BF6-A501-D5E7C31051F3}">
      <dgm:prSet phldrT="[Text]"/>
      <dgm:spPr>
        <a:solidFill>
          <a:srgbClr val="0746AD"/>
        </a:solidFill>
      </dgm:spPr>
      <dgm:t>
        <a:bodyPr/>
        <a:lstStyle/>
        <a:p>
          <a:endParaRPr lang="cs-CZ" dirty="0"/>
        </a:p>
      </dgm:t>
    </dgm:pt>
    <dgm:pt modelId="{88494E99-DFE7-4FF7-B202-12CF2B80FCDE}" type="parTrans" cxnId="{EA82A42A-2464-4304-9355-F114D4074FFC}">
      <dgm:prSet/>
      <dgm:spPr/>
      <dgm:t>
        <a:bodyPr/>
        <a:lstStyle/>
        <a:p>
          <a:endParaRPr lang="cs-CZ"/>
        </a:p>
      </dgm:t>
    </dgm:pt>
    <dgm:pt modelId="{103DF62F-B58D-47DE-AF6E-2FD35EAB5B1D}" type="sibTrans" cxnId="{EA82A42A-2464-4304-9355-F114D4074FFC}">
      <dgm:prSet/>
      <dgm:spPr/>
      <dgm:t>
        <a:bodyPr/>
        <a:lstStyle/>
        <a:p>
          <a:endParaRPr lang="cs-CZ"/>
        </a:p>
      </dgm:t>
    </dgm:pt>
    <dgm:pt modelId="{C3D7EB64-E4C8-4660-A9A7-58D7260345E0}" type="pres">
      <dgm:prSet presAssocID="{CECEB3BF-30C7-4092-B3CA-12832D7D0F7C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8239352-E9A5-40A1-AEE3-2C9FB3E59D00}" type="pres">
      <dgm:prSet presAssocID="{0553D209-DDB0-422F-8ED6-5238658B511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FA521E-CEAE-4A9F-821B-D0B1404D2772}" type="pres">
      <dgm:prSet presAssocID="{0553D209-DDB0-422F-8ED6-5238658B5112}" presName="gear1srcNode" presStyleLbl="node1" presStyleIdx="0" presStyleCnt="3"/>
      <dgm:spPr/>
      <dgm:t>
        <a:bodyPr/>
        <a:lstStyle/>
        <a:p>
          <a:endParaRPr lang="cs-CZ"/>
        </a:p>
      </dgm:t>
    </dgm:pt>
    <dgm:pt modelId="{BBF40265-E1E1-4B07-88EC-8C6B6BA358D3}" type="pres">
      <dgm:prSet presAssocID="{0553D209-DDB0-422F-8ED6-5238658B5112}" presName="gear1dstNode" presStyleLbl="node1" presStyleIdx="0" presStyleCnt="3"/>
      <dgm:spPr/>
      <dgm:t>
        <a:bodyPr/>
        <a:lstStyle/>
        <a:p>
          <a:endParaRPr lang="cs-CZ"/>
        </a:p>
      </dgm:t>
    </dgm:pt>
    <dgm:pt modelId="{EF37992B-8881-437F-B8B7-F6BE7EC116AF}" type="pres">
      <dgm:prSet presAssocID="{9AF6C50E-0989-412E-9DFC-5754DD4A3D8E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16941C0-CC92-4BE8-B032-22029EFA87C3}" type="pres">
      <dgm:prSet presAssocID="{9AF6C50E-0989-412E-9DFC-5754DD4A3D8E}" presName="gear2srcNode" presStyleLbl="node1" presStyleIdx="1" presStyleCnt="3"/>
      <dgm:spPr/>
      <dgm:t>
        <a:bodyPr/>
        <a:lstStyle/>
        <a:p>
          <a:endParaRPr lang="cs-CZ"/>
        </a:p>
      </dgm:t>
    </dgm:pt>
    <dgm:pt modelId="{DC1F38C0-454B-495C-9C00-BC9FD82210DB}" type="pres">
      <dgm:prSet presAssocID="{9AF6C50E-0989-412E-9DFC-5754DD4A3D8E}" presName="gear2dstNode" presStyleLbl="node1" presStyleIdx="1" presStyleCnt="3"/>
      <dgm:spPr/>
      <dgm:t>
        <a:bodyPr/>
        <a:lstStyle/>
        <a:p>
          <a:endParaRPr lang="cs-CZ"/>
        </a:p>
      </dgm:t>
    </dgm:pt>
    <dgm:pt modelId="{71B75481-80C3-4D67-867F-511D4204182D}" type="pres">
      <dgm:prSet presAssocID="{FDD1DEEC-20B9-439E-814B-329B4A83978D}" presName="gear3" presStyleLbl="node1" presStyleIdx="2" presStyleCnt="3"/>
      <dgm:spPr/>
      <dgm:t>
        <a:bodyPr/>
        <a:lstStyle/>
        <a:p>
          <a:endParaRPr lang="cs-CZ"/>
        </a:p>
      </dgm:t>
    </dgm:pt>
    <dgm:pt modelId="{1A9691C3-C2D4-4B36-B1CA-6C41D2EA930D}" type="pres">
      <dgm:prSet presAssocID="{FDD1DEEC-20B9-439E-814B-329B4A83978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2351CEE-BB8A-43A5-AA1D-B4EB8AD97AFF}" type="pres">
      <dgm:prSet presAssocID="{FDD1DEEC-20B9-439E-814B-329B4A83978D}" presName="gear3srcNode" presStyleLbl="node1" presStyleIdx="2" presStyleCnt="3"/>
      <dgm:spPr/>
      <dgm:t>
        <a:bodyPr/>
        <a:lstStyle/>
        <a:p>
          <a:endParaRPr lang="cs-CZ"/>
        </a:p>
      </dgm:t>
    </dgm:pt>
    <dgm:pt modelId="{D6A1D520-C0ED-4109-9127-FA0D4415AF80}" type="pres">
      <dgm:prSet presAssocID="{FDD1DEEC-20B9-439E-814B-329B4A83978D}" presName="gear3dstNode" presStyleLbl="node1" presStyleIdx="2" presStyleCnt="3"/>
      <dgm:spPr/>
      <dgm:t>
        <a:bodyPr/>
        <a:lstStyle/>
        <a:p>
          <a:endParaRPr lang="cs-CZ"/>
        </a:p>
      </dgm:t>
    </dgm:pt>
    <dgm:pt modelId="{2850B2FB-C648-4183-AE54-399D4500C86E}" type="pres">
      <dgm:prSet presAssocID="{AA4A50B8-B3E4-4D12-AC42-454BC1015914}" presName="connector1" presStyleLbl="sibTrans2D1" presStyleIdx="0" presStyleCnt="3"/>
      <dgm:spPr/>
      <dgm:t>
        <a:bodyPr/>
        <a:lstStyle/>
        <a:p>
          <a:endParaRPr lang="cs-CZ"/>
        </a:p>
      </dgm:t>
    </dgm:pt>
    <dgm:pt modelId="{971C282E-915D-4BE3-B0B9-995FDDB3A9A6}" type="pres">
      <dgm:prSet presAssocID="{38DC3854-3228-4AC4-B4FE-E224E6C91D68}" presName="connector2" presStyleLbl="sibTrans2D1" presStyleIdx="1" presStyleCnt="3"/>
      <dgm:spPr/>
      <dgm:t>
        <a:bodyPr/>
        <a:lstStyle/>
        <a:p>
          <a:endParaRPr lang="cs-CZ"/>
        </a:p>
      </dgm:t>
    </dgm:pt>
    <dgm:pt modelId="{AE067838-942C-43BD-B42F-0E42B17B5FBD}" type="pres">
      <dgm:prSet presAssocID="{412A5A68-1796-46D1-B071-9A1855AA64A6}" presName="connector3" presStyleLbl="sibTrans2D1" presStyleIdx="2" presStyleCnt="3"/>
      <dgm:spPr/>
      <dgm:t>
        <a:bodyPr/>
        <a:lstStyle/>
        <a:p>
          <a:endParaRPr lang="cs-CZ"/>
        </a:p>
      </dgm:t>
    </dgm:pt>
  </dgm:ptLst>
  <dgm:cxnLst>
    <dgm:cxn modelId="{E80E16FD-111F-4CA4-A4FF-D241FB9A4F21}" type="presOf" srcId="{0553D209-DDB0-422F-8ED6-5238658B5112}" destId="{BBF40265-E1E1-4B07-88EC-8C6B6BA358D3}" srcOrd="2" destOrd="0" presId="urn:microsoft.com/office/officeart/2005/8/layout/gear1"/>
    <dgm:cxn modelId="{70F0C16E-D433-4BBC-8F41-08DE63E41BDF}" type="presOf" srcId="{FDD1DEEC-20B9-439E-814B-329B4A83978D}" destId="{1A9691C3-C2D4-4B36-B1CA-6C41D2EA930D}" srcOrd="1" destOrd="0" presId="urn:microsoft.com/office/officeart/2005/8/layout/gear1"/>
    <dgm:cxn modelId="{53D086BD-60E3-4E35-94A2-61BF5A1BD5D9}" type="presOf" srcId="{9AF6C50E-0989-412E-9DFC-5754DD4A3D8E}" destId="{916941C0-CC92-4BE8-B032-22029EFA87C3}" srcOrd="1" destOrd="0" presId="urn:microsoft.com/office/officeart/2005/8/layout/gear1"/>
    <dgm:cxn modelId="{7DEC395E-A852-42DF-BFD9-EC4B9EB93055}" type="presOf" srcId="{0553D209-DDB0-422F-8ED6-5238658B5112}" destId="{4FFA521E-CEAE-4A9F-821B-D0B1404D2772}" srcOrd="1" destOrd="0" presId="urn:microsoft.com/office/officeart/2005/8/layout/gear1"/>
    <dgm:cxn modelId="{73C77FB0-FF93-437A-BB6E-965A0E0847A0}" type="presOf" srcId="{FDD1DEEC-20B9-439E-814B-329B4A83978D}" destId="{C2351CEE-BB8A-43A5-AA1D-B4EB8AD97AFF}" srcOrd="2" destOrd="0" presId="urn:microsoft.com/office/officeart/2005/8/layout/gear1"/>
    <dgm:cxn modelId="{29D73741-8511-4748-8D22-2DD325CEBDC8}" srcId="{CECEB3BF-30C7-4092-B3CA-12832D7D0F7C}" destId="{0553D209-DDB0-422F-8ED6-5238658B5112}" srcOrd="0" destOrd="0" parTransId="{A779A757-7633-4D19-A489-7AAD26BB5882}" sibTransId="{AA4A50B8-B3E4-4D12-AC42-454BC1015914}"/>
    <dgm:cxn modelId="{9E9F0E46-B90C-4AA2-A431-CEB185758D53}" type="presOf" srcId="{9AF6C50E-0989-412E-9DFC-5754DD4A3D8E}" destId="{DC1F38C0-454B-495C-9C00-BC9FD82210DB}" srcOrd="2" destOrd="0" presId="urn:microsoft.com/office/officeart/2005/8/layout/gear1"/>
    <dgm:cxn modelId="{9F5CDCF5-0A6F-4878-B6D9-66D1D845D72B}" type="presOf" srcId="{38DC3854-3228-4AC4-B4FE-E224E6C91D68}" destId="{971C282E-915D-4BE3-B0B9-995FDDB3A9A6}" srcOrd="0" destOrd="0" presId="urn:microsoft.com/office/officeart/2005/8/layout/gear1"/>
    <dgm:cxn modelId="{5C92EEDB-D448-4409-A116-28B504F2E55A}" type="presOf" srcId="{CECEB3BF-30C7-4092-B3CA-12832D7D0F7C}" destId="{C3D7EB64-E4C8-4660-A9A7-58D7260345E0}" srcOrd="0" destOrd="0" presId="urn:microsoft.com/office/officeart/2005/8/layout/gear1"/>
    <dgm:cxn modelId="{0F21879A-17E7-4A50-95FD-3AFD74136A3C}" type="presOf" srcId="{FDD1DEEC-20B9-439E-814B-329B4A83978D}" destId="{D6A1D520-C0ED-4109-9127-FA0D4415AF80}" srcOrd="3" destOrd="0" presId="urn:microsoft.com/office/officeart/2005/8/layout/gear1"/>
    <dgm:cxn modelId="{99B266B7-1A4A-40C2-A003-24A9EA0A19CC}" type="presOf" srcId="{AA4A50B8-B3E4-4D12-AC42-454BC1015914}" destId="{2850B2FB-C648-4183-AE54-399D4500C86E}" srcOrd="0" destOrd="0" presId="urn:microsoft.com/office/officeart/2005/8/layout/gear1"/>
    <dgm:cxn modelId="{BBDD46DD-BBA8-4B96-A27E-CB108832B4AA}" srcId="{CECEB3BF-30C7-4092-B3CA-12832D7D0F7C}" destId="{FDD1DEEC-20B9-439E-814B-329B4A83978D}" srcOrd="2" destOrd="0" parTransId="{2834CD82-DCB9-46D9-BDB0-39356C404181}" sibTransId="{412A5A68-1796-46D1-B071-9A1855AA64A6}"/>
    <dgm:cxn modelId="{ABD65F84-084E-40C0-B17D-307556F1B1BE}" type="presOf" srcId="{412A5A68-1796-46D1-B071-9A1855AA64A6}" destId="{AE067838-942C-43BD-B42F-0E42B17B5FBD}" srcOrd="0" destOrd="0" presId="urn:microsoft.com/office/officeart/2005/8/layout/gear1"/>
    <dgm:cxn modelId="{D4774D74-055A-451B-88D6-FECF33A9C6E6}" srcId="{CECEB3BF-30C7-4092-B3CA-12832D7D0F7C}" destId="{9AF6C50E-0989-412E-9DFC-5754DD4A3D8E}" srcOrd="1" destOrd="0" parTransId="{F91B6C30-B820-4792-ACF4-B77D7FA46D7F}" sibTransId="{38DC3854-3228-4AC4-B4FE-E224E6C91D68}"/>
    <dgm:cxn modelId="{EAC5B797-3E99-4A80-B567-DCCA70CFF296}" type="presOf" srcId="{FDD1DEEC-20B9-439E-814B-329B4A83978D}" destId="{71B75481-80C3-4D67-867F-511D4204182D}" srcOrd="0" destOrd="0" presId="urn:microsoft.com/office/officeart/2005/8/layout/gear1"/>
    <dgm:cxn modelId="{EA82A42A-2464-4304-9355-F114D4074FFC}" srcId="{CECEB3BF-30C7-4092-B3CA-12832D7D0F7C}" destId="{9FB88619-644A-4BF6-A501-D5E7C31051F3}" srcOrd="3" destOrd="0" parTransId="{88494E99-DFE7-4FF7-B202-12CF2B80FCDE}" sibTransId="{103DF62F-B58D-47DE-AF6E-2FD35EAB5B1D}"/>
    <dgm:cxn modelId="{82A949A3-7F71-4972-B6B1-379EA08C13E1}" type="presOf" srcId="{9AF6C50E-0989-412E-9DFC-5754DD4A3D8E}" destId="{EF37992B-8881-437F-B8B7-F6BE7EC116AF}" srcOrd="0" destOrd="0" presId="urn:microsoft.com/office/officeart/2005/8/layout/gear1"/>
    <dgm:cxn modelId="{08A4C005-FE2D-4927-BC9F-E1FD3F41C891}" type="presOf" srcId="{0553D209-DDB0-422F-8ED6-5238658B5112}" destId="{C8239352-E9A5-40A1-AEE3-2C9FB3E59D00}" srcOrd="0" destOrd="0" presId="urn:microsoft.com/office/officeart/2005/8/layout/gear1"/>
    <dgm:cxn modelId="{8B24D1F0-E4A1-4153-BB64-A8050D935604}" type="presParOf" srcId="{C3D7EB64-E4C8-4660-A9A7-58D7260345E0}" destId="{C8239352-E9A5-40A1-AEE3-2C9FB3E59D00}" srcOrd="0" destOrd="0" presId="urn:microsoft.com/office/officeart/2005/8/layout/gear1"/>
    <dgm:cxn modelId="{B46DAF22-7B37-48FD-8E02-01571BF73974}" type="presParOf" srcId="{C3D7EB64-E4C8-4660-A9A7-58D7260345E0}" destId="{4FFA521E-CEAE-4A9F-821B-D0B1404D2772}" srcOrd="1" destOrd="0" presId="urn:microsoft.com/office/officeart/2005/8/layout/gear1"/>
    <dgm:cxn modelId="{DCB40A88-6C92-41F5-BD0C-9B8561AE4C2E}" type="presParOf" srcId="{C3D7EB64-E4C8-4660-A9A7-58D7260345E0}" destId="{BBF40265-E1E1-4B07-88EC-8C6B6BA358D3}" srcOrd="2" destOrd="0" presId="urn:microsoft.com/office/officeart/2005/8/layout/gear1"/>
    <dgm:cxn modelId="{9BC487BF-EA87-4BDE-BFCD-929C3B0398F2}" type="presParOf" srcId="{C3D7EB64-E4C8-4660-A9A7-58D7260345E0}" destId="{EF37992B-8881-437F-B8B7-F6BE7EC116AF}" srcOrd="3" destOrd="0" presId="urn:microsoft.com/office/officeart/2005/8/layout/gear1"/>
    <dgm:cxn modelId="{155A2CC0-D92C-4505-A406-4C4D68278C8C}" type="presParOf" srcId="{C3D7EB64-E4C8-4660-A9A7-58D7260345E0}" destId="{916941C0-CC92-4BE8-B032-22029EFA87C3}" srcOrd="4" destOrd="0" presId="urn:microsoft.com/office/officeart/2005/8/layout/gear1"/>
    <dgm:cxn modelId="{A9B7545A-794B-4BA3-9202-4895405DE126}" type="presParOf" srcId="{C3D7EB64-E4C8-4660-A9A7-58D7260345E0}" destId="{DC1F38C0-454B-495C-9C00-BC9FD82210DB}" srcOrd="5" destOrd="0" presId="urn:microsoft.com/office/officeart/2005/8/layout/gear1"/>
    <dgm:cxn modelId="{1F11C5AA-E164-47A1-8ED1-BA2E798E8F3C}" type="presParOf" srcId="{C3D7EB64-E4C8-4660-A9A7-58D7260345E0}" destId="{71B75481-80C3-4D67-867F-511D4204182D}" srcOrd="6" destOrd="0" presId="urn:microsoft.com/office/officeart/2005/8/layout/gear1"/>
    <dgm:cxn modelId="{96E1FC7D-68AE-458D-AB46-85616D79B86F}" type="presParOf" srcId="{C3D7EB64-E4C8-4660-A9A7-58D7260345E0}" destId="{1A9691C3-C2D4-4B36-B1CA-6C41D2EA930D}" srcOrd="7" destOrd="0" presId="urn:microsoft.com/office/officeart/2005/8/layout/gear1"/>
    <dgm:cxn modelId="{B743F06E-0145-4396-9A8B-E7C26476BC29}" type="presParOf" srcId="{C3D7EB64-E4C8-4660-A9A7-58D7260345E0}" destId="{C2351CEE-BB8A-43A5-AA1D-B4EB8AD97AFF}" srcOrd="8" destOrd="0" presId="urn:microsoft.com/office/officeart/2005/8/layout/gear1"/>
    <dgm:cxn modelId="{6DD37DF5-F90C-406B-AFD1-90D22C2FB145}" type="presParOf" srcId="{C3D7EB64-E4C8-4660-A9A7-58D7260345E0}" destId="{D6A1D520-C0ED-4109-9127-FA0D4415AF80}" srcOrd="9" destOrd="0" presId="urn:microsoft.com/office/officeart/2005/8/layout/gear1"/>
    <dgm:cxn modelId="{E9D0A5AF-BD6D-4543-886F-38BEDCCE60E3}" type="presParOf" srcId="{C3D7EB64-E4C8-4660-A9A7-58D7260345E0}" destId="{2850B2FB-C648-4183-AE54-399D4500C86E}" srcOrd="10" destOrd="0" presId="urn:microsoft.com/office/officeart/2005/8/layout/gear1"/>
    <dgm:cxn modelId="{68CF3A02-3F02-43FE-8431-833DF6493C17}" type="presParOf" srcId="{C3D7EB64-E4C8-4660-A9A7-58D7260345E0}" destId="{971C282E-915D-4BE3-B0B9-995FDDB3A9A6}" srcOrd="11" destOrd="0" presId="urn:microsoft.com/office/officeart/2005/8/layout/gear1"/>
    <dgm:cxn modelId="{168B6382-7DF5-42CE-BA00-425F53AE8AC9}" type="presParOf" srcId="{C3D7EB64-E4C8-4660-A9A7-58D7260345E0}" destId="{AE067838-942C-43BD-B42F-0E42B17B5FB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239352-E9A5-40A1-AEE3-2C9FB3E59D00}">
      <dsp:nvSpPr>
        <dsp:cNvPr id="0" name=""/>
        <dsp:cNvSpPr/>
      </dsp:nvSpPr>
      <dsp:spPr>
        <a:xfrm>
          <a:off x="2567593" y="2062368"/>
          <a:ext cx="2520672" cy="2520672"/>
        </a:xfrm>
        <a:prstGeom prst="gear9">
          <a:avLst/>
        </a:prstGeom>
        <a:solidFill>
          <a:srgbClr val="0746A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660400">
            <a:schemeClr val="accent1">
              <a:alpha val="33000"/>
            </a:schemeClr>
          </a:glow>
          <a:reflection stA="45000" endPos="65000" dist="50800" dir="5400000" sy="-100000" algn="bl" rotWithShape="0"/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>
              <a:effectLst>
                <a:glow rad="228600">
                  <a:schemeClr val="accent1">
                    <a:satMod val="175000"/>
                    <a:alpha val="26000"/>
                  </a:schemeClr>
                </a:glow>
              </a:effectLst>
            </a:rPr>
            <a:t>Talent</a:t>
          </a:r>
          <a:endParaRPr lang="cs-CZ" sz="2800" kern="1200" dirty="0">
            <a:effectLst>
              <a:glow rad="228600">
                <a:schemeClr val="accent1">
                  <a:satMod val="175000"/>
                  <a:alpha val="26000"/>
                </a:schemeClr>
              </a:glow>
            </a:effectLst>
          </a:endParaRPr>
        </a:p>
      </dsp:txBody>
      <dsp:txXfrm>
        <a:off x="3074360" y="2652823"/>
        <a:ext cx="1507138" cy="1295678"/>
      </dsp:txXfrm>
    </dsp:sp>
    <dsp:sp modelId="{EF37992B-8881-437F-B8B7-F6BE7EC116AF}">
      <dsp:nvSpPr>
        <dsp:cNvPr id="0" name=""/>
        <dsp:cNvSpPr/>
      </dsp:nvSpPr>
      <dsp:spPr>
        <a:xfrm>
          <a:off x="1101020" y="1466573"/>
          <a:ext cx="1833216" cy="1833216"/>
        </a:xfrm>
        <a:prstGeom prst="gear6">
          <a:avLst/>
        </a:prstGeom>
        <a:solidFill>
          <a:srgbClr val="0746A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praxe</a:t>
          </a:r>
          <a:endParaRPr lang="cs-CZ" sz="2800" kern="1200" dirty="0"/>
        </a:p>
      </dsp:txBody>
      <dsp:txXfrm>
        <a:off x="1562538" y="1930880"/>
        <a:ext cx="910180" cy="904602"/>
      </dsp:txXfrm>
    </dsp:sp>
    <dsp:sp modelId="{71B75481-80C3-4D67-867F-511D4204182D}">
      <dsp:nvSpPr>
        <dsp:cNvPr id="0" name=""/>
        <dsp:cNvSpPr/>
      </dsp:nvSpPr>
      <dsp:spPr>
        <a:xfrm rot="20700000">
          <a:off x="2127809" y="201840"/>
          <a:ext cx="1796177" cy="1796177"/>
        </a:xfrm>
        <a:prstGeom prst="gear6">
          <a:avLst/>
        </a:prstGeom>
        <a:solidFill>
          <a:srgbClr val="0746A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učitel</a:t>
          </a:r>
          <a:endParaRPr lang="cs-CZ" sz="2800" kern="1200" dirty="0"/>
        </a:p>
      </dsp:txBody>
      <dsp:txXfrm rot="-20700000">
        <a:off x="2521763" y="595795"/>
        <a:ext cx="1008269" cy="1008269"/>
      </dsp:txXfrm>
    </dsp:sp>
    <dsp:sp modelId="{2850B2FB-C648-4183-AE54-399D4500C86E}">
      <dsp:nvSpPr>
        <dsp:cNvPr id="0" name=""/>
        <dsp:cNvSpPr/>
      </dsp:nvSpPr>
      <dsp:spPr>
        <a:xfrm>
          <a:off x="2378058" y="1679561"/>
          <a:ext cx="3226460" cy="3226460"/>
        </a:xfrm>
        <a:prstGeom prst="circularArrow">
          <a:avLst>
            <a:gd name="adj1" fmla="val 4688"/>
            <a:gd name="adj2" fmla="val 299029"/>
            <a:gd name="adj3" fmla="val 2524739"/>
            <a:gd name="adj4" fmla="val 15842930"/>
            <a:gd name="adj5" fmla="val 5469"/>
          </a:avLst>
        </a:prstGeom>
        <a:solidFill>
          <a:srgbClr val="0746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C282E-915D-4BE3-B0B9-995FDDB3A9A6}">
      <dsp:nvSpPr>
        <dsp:cNvPr id="0" name=""/>
        <dsp:cNvSpPr/>
      </dsp:nvSpPr>
      <dsp:spPr>
        <a:xfrm>
          <a:off x="776361" y="1059283"/>
          <a:ext cx="2344225" cy="234422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746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067838-942C-43BD-B42F-0E42B17B5FBD}">
      <dsp:nvSpPr>
        <dsp:cNvPr id="0" name=""/>
        <dsp:cNvSpPr/>
      </dsp:nvSpPr>
      <dsp:spPr>
        <a:xfrm>
          <a:off x="1712334" y="-193257"/>
          <a:ext cx="2527547" cy="252754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0746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C5E"/>
            </a:gs>
            <a:gs pos="100000">
              <a:srgbClr val="00B0F0"/>
            </a:gs>
            <a:gs pos="100000">
              <a:srgbClr val="9AE8F2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35" y="734275"/>
            <a:ext cx="5072363" cy="46008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25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43" y="2640241"/>
            <a:ext cx="2253320" cy="12828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Obdélník 3"/>
          <p:cNvSpPr/>
          <p:nvPr/>
        </p:nvSpPr>
        <p:spPr>
          <a:xfrm>
            <a:off x="3957277" y="574096"/>
            <a:ext cx="80287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6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entury Gothic" panose="020B0502020202020204" pitchFamily="34" charset="0"/>
              </a:rPr>
              <a:t>Škola je nám malá</a:t>
            </a:r>
            <a:endParaRPr lang="cs-CZ" sz="6600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18" y="2422689"/>
            <a:ext cx="4044469" cy="366849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5724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35" y="734275"/>
            <a:ext cx="5072363" cy="46008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4" y="408011"/>
            <a:ext cx="12036669" cy="62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35" y="734275"/>
            <a:ext cx="5072363" cy="46008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" name="TextovéPole 1"/>
          <p:cNvSpPr txBox="1"/>
          <p:nvPr/>
        </p:nvSpPr>
        <p:spPr>
          <a:xfrm>
            <a:off x="1484066" y="5283386"/>
            <a:ext cx="8128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entury Gothic" panose="020B0502020202020204" pitchFamily="34" charset="0"/>
              </a:rPr>
              <a:t>Děkujeme (nejen za pozornost)</a:t>
            </a:r>
            <a:endParaRPr lang="cs-CZ" sz="4000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4992" y="1404131"/>
            <a:ext cx="6034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4400" dirty="0">
              <a:latin typeface="Century Gothic" panose="020B0502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4" y="1461075"/>
            <a:ext cx="4883359" cy="3662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11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35" y="734275"/>
            <a:ext cx="5072363" cy="46008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72280683"/>
              </p:ext>
            </p:extLst>
          </p:nvPr>
        </p:nvGraphicFramePr>
        <p:xfrm>
          <a:off x="202422" y="1048624"/>
          <a:ext cx="5593492" cy="4583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Obdélník 3"/>
          <p:cNvSpPr/>
          <p:nvPr/>
        </p:nvSpPr>
        <p:spPr>
          <a:xfrm rot="20383142">
            <a:off x="2195630" y="2055074"/>
            <a:ext cx="740298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15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SYSTÉM</a:t>
            </a:r>
            <a:endParaRPr lang="cs-CZ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172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35" y="734275"/>
            <a:ext cx="5072363" cy="46008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9" y="87228"/>
            <a:ext cx="11848699" cy="6664893"/>
          </a:xfrm>
          <a:prstGeom prst="rect">
            <a:avLst/>
          </a:prstGeom>
        </p:spPr>
      </p:pic>
      <p:sp>
        <p:nvSpPr>
          <p:cNvPr id="3" name="Šipka doleva 2"/>
          <p:cNvSpPr/>
          <p:nvPr/>
        </p:nvSpPr>
        <p:spPr>
          <a:xfrm rot="18901933">
            <a:off x="5717407" y="397075"/>
            <a:ext cx="1597794" cy="1145406"/>
          </a:xfrm>
          <a:prstGeom prst="leftArrow">
            <a:avLst/>
          </a:prstGeom>
          <a:solidFill>
            <a:srgbClr val="0746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eva 5"/>
          <p:cNvSpPr/>
          <p:nvPr/>
        </p:nvSpPr>
        <p:spPr>
          <a:xfrm rot="8682433">
            <a:off x="5289081" y="3485222"/>
            <a:ext cx="1597794" cy="1145406"/>
          </a:xfrm>
          <a:prstGeom prst="leftArrow">
            <a:avLst/>
          </a:prstGeom>
          <a:solidFill>
            <a:srgbClr val="0746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leva 6"/>
          <p:cNvSpPr/>
          <p:nvPr/>
        </p:nvSpPr>
        <p:spPr>
          <a:xfrm rot="18901933">
            <a:off x="8705577" y="2060642"/>
            <a:ext cx="1597794" cy="1145406"/>
          </a:xfrm>
          <a:prstGeom prst="leftArrow">
            <a:avLst/>
          </a:prstGeom>
          <a:solidFill>
            <a:srgbClr val="0746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0" y="2092750"/>
            <a:ext cx="3059521" cy="203171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0" y="4124463"/>
            <a:ext cx="3059521" cy="20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0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15" y="3195588"/>
            <a:ext cx="2580818" cy="18998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21" y="761902"/>
            <a:ext cx="5072363" cy="46008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" name="TextovéPole 1"/>
          <p:cNvSpPr txBox="1"/>
          <p:nvPr/>
        </p:nvSpPr>
        <p:spPr>
          <a:xfrm>
            <a:off x="214991" y="547103"/>
            <a:ext cx="624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Century Gothic" panose="020B0502020202020204" pitchFamily="34" charset="0"/>
              </a:rPr>
              <a:t>Škola je nám malá</a:t>
            </a:r>
            <a:endParaRPr lang="cs-CZ" sz="3200" b="1" dirty="0">
              <a:latin typeface="Century Gothic" panose="020B0502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364033" y="1538824"/>
            <a:ext cx="8827967" cy="50167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Century Gothic" panose="020B0502020202020204" pitchFamily="34" charset="0"/>
              </a:rPr>
              <a:t>UDRŽET A ROZVINOUT</a:t>
            </a:r>
            <a:endParaRPr lang="cs-CZ" sz="3200" dirty="0">
              <a:latin typeface="Century Gothic" panose="020B0502020202020204" pitchFamily="34" charset="0"/>
            </a:endParaRP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Century Gothic" panose="020B0502020202020204" pitchFamily="34" charset="0"/>
              </a:rPr>
              <a:t>problémové </a:t>
            </a:r>
            <a:r>
              <a:rPr lang="cs-CZ" sz="3200" dirty="0" smtClean="0">
                <a:latin typeface="Century Gothic" panose="020B0502020202020204" pitchFamily="34" charset="0"/>
              </a:rPr>
              <a:t>úlohy v M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cs-CZ" sz="3200" dirty="0" smtClean="0"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Century Gothic" panose="020B0502020202020204" pitchFamily="34" charset="0"/>
              </a:rPr>
              <a:t>ZAUJMOUT</a:t>
            </a:r>
            <a:r>
              <a:rPr lang="cs-CZ" sz="3200" dirty="0" smtClean="0">
                <a:latin typeface="Century Gothic" panose="020B0502020202020204" pitchFamily="34" charset="0"/>
              </a:rPr>
              <a:t> A POSUNOUT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Century Gothic" panose="020B0502020202020204" pitchFamily="34" charset="0"/>
              </a:rPr>
              <a:t>odborníci </a:t>
            </a:r>
            <a:r>
              <a:rPr lang="cs-CZ" sz="3200" dirty="0" smtClean="0">
                <a:latin typeface="Century Gothic" panose="020B0502020202020204" pitchFamily="34" charset="0"/>
              </a:rPr>
              <a:t>z praxe a </a:t>
            </a:r>
            <a:r>
              <a:rPr lang="cs-CZ" sz="3200" dirty="0" smtClean="0">
                <a:latin typeface="Century Gothic" panose="020B0502020202020204" pitchFamily="34" charset="0"/>
              </a:rPr>
              <a:t>univerzit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endParaRPr lang="cs-CZ" sz="3200" dirty="0" smtClean="0"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3200" dirty="0" smtClean="0"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Century Gothic" panose="020B0502020202020204" pitchFamily="34" charset="0"/>
              </a:rPr>
              <a:t>VYUŽÍT A UKÁZAT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Century Gothic" panose="020B0502020202020204" pitchFamily="34" charset="0"/>
              </a:rPr>
              <a:t>stáže </a:t>
            </a:r>
            <a:r>
              <a:rPr lang="cs-CZ" sz="3200" dirty="0" smtClean="0">
                <a:latin typeface="Century Gothic" panose="020B0502020202020204" pitchFamily="34" charset="0"/>
              </a:rPr>
              <a:t>v IT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15" y="1268422"/>
            <a:ext cx="2580818" cy="192716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15" y="4969782"/>
            <a:ext cx="2580818" cy="172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0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21" y="761902"/>
            <a:ext cx="5072363" cy="46008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" name="TextovéPole 1"/>
          <p:cNvSpPr txBox="1"/>
          <p:nvPr/>
        </p:nvSpPr>
        <p:spPr>
          <a:xfrm>
            <a:off x="214991" y="547103"/>
            <a:ext cx="624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Century Gothic" panose="020B0502020202020204" pitchFamily="34" charset="0"/>
              </a:rPr>
              <a:t>A1 - Problémové úlohy v M</a:t>
            </a:r>
            <a:endParaRPr lang="cs-CZ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983532" y="2869769"/>
            <a:ext cx="9255637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dirty="0" smtClean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VLASTNÍ</a:t>
            </a:r>
            <a:r>
              <a:rPr lang="cs-CZ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cs-CZ" sz="9600" dirty="0" smtClean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TEMPO</a:t>
            </a:r>
            <a:endParaRPr lang="cs-CZ" sz="9600" b="0" cap="none" spc="0" dirty="0">
              <a:ln w="0"/>
              <a:solidFill>
                <a:schemeClr val="tx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03635" y="1152613"/>
            <a:ext cx="6107716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dirty="0" smtClean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PROBLÉM</a:t>
            </a:r>
          </a:p>
        </p:txBody>
      </p:sp>
      <p:sp>
        <p:nvSpPr>
          <p:cNvPr id="7" name="Obdélník 6"/>
          <p:cNvSpPr/>
          <p:nvPr/>
        </p:nvSpPr>
        <p:spPr>
          <a:xfrm>
            <a:off x="214991" y="4586926"/>
            <a:ext cx="11304494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dirty="0" smtClean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VLASTNÍ</a:t>
            </a:r>
            <a:r>
              <a:rPr lang="cs-CZ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cs-CZ" sz="9600" dirty="0" smtClean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POSTUP</a:t>
            </a:r>
            <a:endParaRPr lang="cs-CZ" sz="9600" dirty="0" smtClean="0">
              <a:ln w="0"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479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21" y="761902"/>
            <a:ext cx="5072363" cy="46008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" name="TextovéPole 1"/>
          <p:cNvSpPr txBox="1"/>
          <p:nvPr/>
        </p:nvSpPr>
        <p:spPr>
          <a:xfrm>
            <a:off x="214991" y="547103"/>
            <a:ext cx="8418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Century Gothic" panose="020B0502020202020204" pitchFamily="34" charset="0"/>
              </a:rPr>
              <a:t>A2 – Odborníci z praxe a univerzit</a:t>
            </a:r>
          </a:p>
        </p:txBody>
      </p:sp>
      <p:sp>
        <p:nvSpPr>
          <p:cNvPr id="3" name="Obdélník 2"/>
          <p:cNvSpPr/>
          <p:nvPr/>
        </p:nvSpPr>
        <p:spPr>
          <a:xfrm>
            <a:off x="0" y="1916708"/>
            <a:ext cx="6107716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dirty="0" smtClean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VÝZKUM</a:t>
            </a:r>
            <a:endParaRPr lang="cs-CZ" sz="9600" b="0" cap="none" spc="0" dirty="0">
              <a:ln w="0"/>
              <a:solidFill>
                <a:schemeClr val="tx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898160" y="3362562"/>
            <a:ext cx="6107716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dirty="0" smtClean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MENTOR</a:t>
            </a:r>
          </a:p>
        </p:txBody>
      </p:sp>
      <p:sp>
        <p:nvSpPr>
          <p:cNvPr id="7" name="Obdélník 6"/>
          <p:cNvSpPr/>
          <p:nvPr/>
        </p:nvSpPr>
        <p:spPr>
          <a:xfrm>
            <a:off x="-420276" y="4947880"/>
            <a:ext cx="11304494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dirty="0" smtClean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SAMOSTATNOST</a:t>
            </a:r>
          </a:p>
        </p:txBody>
      </p:sp>
      <p:sp>
        <p:nvSpPr>
          <p:cNvPr id="8" name="Obdélník 7"/>
          <p:cNvSpPr/>
          <p:nvPr/>
        </p:nvSpPr>
        <p:spPr>
          <a:xfrm>
            <a:off x="5231971" y="1008072"/>
            <a:ext cx="6107716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dirty="0" smtClean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VÝBĚR</a:t>
            </a:r>
            <a:endParaRPr lang="cs-CZ" sz="9600" b="0" cap="none" spc="0" dirty="0">
              <a:ln w="0"/>
              <a:solidFill>
                <a:schemeClr val="tx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18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4939" cy="3641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250" y="508031"/>
            <a:ext cx="5072363" cy="46008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" name="Obdélník 1"/>
          <p:cNvSpPr/>
          <p:nvPr/>
        </p:nvSpPr>
        <p:spPr>
          <a:xfrm>
            <a:off x="6397905" y="1061228"/>
            <a:ext cx="4273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dirty="0" smtClean="0">
                <a:ln w="0">
                  <a:solidFill>
                    <a:schemeClr val="bg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KRYOGENIKA</a:t>
            </a:r>
            <a:endParaRPr lang="cs-CZ" sz="5400" b="0" cap="none" spc="0" dirty="0">
              <a:ln w="0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697775" y="2477279"/>
            <a:ext cx="5783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0" cap="none" spc="0" dirty="0" smtClean="0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TAŽENÍ KRYSTALŮ</a:t>
            </a:r>
            <a:endParaRPr lang="cs-CZ" sz="5400" b="0" cap="none" spc="0" dirty="0">
              <a:ln w="0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521512" y="4711011"/>
            <a:ext cx="5179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0" cap="none" spc="0" dirty="0" smtClean="0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METEOROLOGIE</a:t>
            </a:r>
            <a:endParaRPr lang="cs-CZ" sz="5400" b="0" cap="none" spc="0" dirty="0">
              <a:ln w="0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860464" y="5662060"/>
            <a:ext cx="46206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dirty="0" smtClean="0">
                <a:ln w="0">
                  <a:solidFill>
                    <a:schemeClr val="bg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EYE TRACKING</a:t>
            </a:r>
            <a:endParaRPr lang="cs-CZ" sz="5400" b="0" cap="none" spc="0" dirty="0">
              <a:ln w="0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716166" y="3793071"/>
            <a:ext cx="6409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0" cap="none" spc="0" dirty="0" smtClean="0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ANIMOVÁNÍ POSTAV</a:t>
            </a:r>
            <a:endParaRPr lang="cs-CZ" sz="5400" b="0" cap="none" spc="0" dirty="0">
              <a:ln w="0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75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35" y="734275"/>
            <a:ext cx="5072363" cy="46008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3" name="TextovéPole 2"/>
          <p:cNvSpPr txBox="1"/>
          <p:nvPr/>
        </p:nvSpPr>
        <p:spPr>
          <a:xfrm>
            <a:off x="214990" y="547103"/>
            <a:ext cx="103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Century Gothic" panose="020B0502020202020204" pitchFamily="34" charset="0"/>
              </a:rPr>
              <a:t>A2 – Témata nových vědeckých prací žáků</a:t>
            </a:r>
            <a:endParaRPr lang="cs-CZ" sz="3200" b="1" dirty="0">
              <a:latin typeface="Century Gothic" panose="020B0502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4990" y="1741879"/>
            <a:ext cx="11739586" cy="526297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/>
              <a:t>Vliv spektrálního složení světla na fotosyntézu </a:t>
            </a:r>
            <a:r>
              <a:rPr lang="cs-CZ" sz="3200" dirty="0" smtClean="0"/>
              <a:t>rostlin </a:t>
            </a:r>
            <a:r>
              <a:rPr lang="cs-CZ" sz="3200" dirty="0"/>
              <a:t>–</a:t>
            </a:r>
            <a:r>
              <a:rPr lang="cs-CZ" sz="3200" dirty="0" smtClean="0"/>
              <a:t> </a:t>
            </a:r>
            <a:r>
              <a:rPr lang="cs-CZ" sz="3200" dirty="0" smtClean="0">
                <a:solidFill>
                  <a:srgbClr val="FFFF00"/>
                </a:solidFill>
              </a:rPr>
              <a:t>OU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/>
              <a:t>V</a:t>
            </a:r>
            <a:r>
              <a:rPr lang="cs-CZ" sz="3200" dirty="0" smtClean="0"/>
              <a:t>ýroba </a:t>
            </a:r>
            <a:r>
              <a:rPr lang="cs-CZ" sz="3200" dirty="0"/>
              <a:t>pásmových filtrů pro </a:t>
            </a:r>
            <a:r>
              <a:rPr lang="cs-CZ" sz="3200" dirty="0" err="1"/>
              <a:t>terahertzovou</a:t>
            </a:r>
            <a:r>
              <a:rPr lang="cs-CZ" sz="3200" dirty="0"/>
              <a:t> </a:t>
            </a:r>
            <a:r>
              <a:rPr lang="cs-CZ" sz="3200" dirty="0"/>
              <a:t>oblast – </a:t>
            </a:r>
            <a:r>
              <a:rPr lang="cs-CZ" sz="3200" dirty="0" smtClean="0"/>
              <a:t> </a:t>
            </a:r>
            <a:r>
              <a:rPr lang="cs-CZ" sz="3200" dirty="0" smtClean="0">
                <a:solidFill>
                  <a:srgbClr val="FFFF00"/>
                </a:solidFill>
              </a:rPr>
              <a:t>VŠB-TUO</a:t>
            </a:r>
            <a:endParaRPr lang="cs-CZ" sz="3200" dirty="0" smtClean="0">
              <a:solidFill>
                <a:srgbClr val="FFFF00"/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/>
              <a:t>Závěrečná stadia hvězd (</a:t>
            </a:r>
            <a:r>
              <a:rPr lang="cs-CZ" sz="3200" dirty="0" smtClean="0"/>
              <a:t>supernovy) – </a:t>
            </a:r>
            <a:r>
              <a:rPr lang="cs-CZ" sz="3200" dirty="0" smtClean="0">
                <a:solidFill>
                  <a:srgbClr val="FFFF00"/>
                </a:solidFill>
              </a:rPr>
              <a:t>UP Olomouc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 smtClean="0"/>
              <a:t>Geneticky podmíněná onemocnění ledvin </a:t>
            </a:r>
            <a:r>
              <a:rPr lang="cs-CZ" sz="3200" dirty="0"/>
              <a:t>–</a:t>
            </a:r>
            <a:r>
              <a:rPr lang="cs-CZ" sz="3200" dirty="0" smtClean="0"/>
              <a:t> </a:t>
            </a:r>
            <a:r>
              <a:rPr lang="cs-CZ" sz="3200" dirty="0" smtClean="0">
                <a:solidFill>
                  <a:srgbClr val="FFFF00"/>
                </a:solidFill>
              </a:rPr>
              <a:t>FNO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/>
              <a:t>Vliv toxických kovů na </a:t>
            </a:r>
            <a:r>
              <a:rPr lang="cs-CZ" sz="3200" dirty="0" smtClean="0"/>
              <a:t>proteiny </a:t>
            </a:r>
            <a:r>
              <a:rPr lang="cs-CZ" sz="3200" dirty="0"/>
              <a:t>–</a:t>
            </a:r>
            <a:r>
              <a:rPr lang="cs-CZ" sz="3200" dirty="0" smtClean="0"/>
              <a:t> </a:t>
            </a:r>
            <a:r>
              <a:rPr lang="cs-CZ" sz="3200" dirty="0" smtClean="0">
                <a:solidFill>
                  <a:srgbClr val="FFFF00"/>
                </a:solidFill>
              </a:rPr>
              <a:t>FNO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 smtClean="0"/>
              <a:t>Využití technologie </a:t>
            </a:r>
            <a:r>
              <a:rPr lang="cs-CZ" sz="3200" dirty="0" err="1" smtClean="0"/>
              <a:t>Eye</a:t>
            </a:r>
            <a:r>
              <a:rPr lang="cs-CZ" sz="3200" dirty="0" smtClean="0"/>
              <a:t> </a:t>
            </a:r>
            <a:r>
              <a:rPr lang="cs-CZ" sz="3200" dirty="0" err="1" smtClean="0"/>
              <a:t>Tracker</a:t>
            </a:r>
            <a:r>
              <a:rPr lang="cs-CZ" sz="3200" dirty="0" smtClean="0"/>
              <a:t> </a:t>
            </a:r>
            <a:r>
              <a:rPr lang="cs-CZ" sz="3200" dirty="0"/>
              <a:t>–</a:t>
            </a:r>
            <a:r>
              <a:rPr lang="cs-CZ" sz="3200" dirty="0" smtClean="0"/>
              <a:t> </a:t>
            </a:r>
            <a:r>
              <a:rPr lang="cs-CZ" sz="3200" dirty="0" smtClean="0">
                <a:solidFill>
                  <a:srgbClr val="FFFF00"/>
                </a:solidFill>
              </a:rPr>
              <a:t>UK Praha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93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699" y="216231"/>
            <a:ext cx="3099335" cy="2324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827" y="714979"/>
            <a:ext cx="5072363" cy="4600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ovéPole 1"/>
          <p:cNvSpPr txBox="1"/>
          <p:nvPr/>
        </p:nvSpPr>
        <p:spPr>
          <a:xfrm>
            <a:off x="214990" y="547103"/>
            <a:ext cx="798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Century Gothic" panose="020B0502020202020204" pitchFamily="34" charset="0"/>
              </a:rPr>
              <a:t>A3 – Stáže v IT</a:t>
            </a:r>
            <a:endParaRPr lang="cs-CZ" sz="3200" b="1" dirty="0">
              <a:latin typeface="Century Gothic" panose="020B0502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4991" y="1992136"/>
            <a:ext cx="9260703" cy="452431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Century Gothic" panose="020B0502020202020204" pitchFamily="34" charset="0"/>
              </a:rPr>
              <a:t>Výjimečně nadaní žáci v oblasti IT 13-19 let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Century Gothic" panose="020B0502020202020204" pitchFamily="34" charset="0"/>
              </a:rPr>
              <a:t>12 žáků – </a:t>
            </a:r>
            <a:r>
              <a:rPr lang="cs-CZ" sz="3200" dirty="0" err="1" smtClean="0">
                <a:latin typeface="Century Gothic" panose="020B0502020202020204" pitchFamily="34" charset="0"/>
              </a:rPr>
              <a:t>Tieto</a:t>
            </a:r>
            <a:endParaRPr lang="cs-CZ" sz="3200" dirty="0">
              <a:latin typeface="Century Gothic" panose="020B0502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Century Gothic" panose="020B0502020202020204" pitchFamily="34" charset="0"/>
              </a:rPr>
              <a:t>5 menších žáků </a:t>
            </a:r>
            <a:r>
              <a:rPr lang="cs-CZ" sz="3200" dirty="0" err="1" smtClean="0">
                <a:latin typeface="Century Gothic" panose="020B0502020202020204" pitchFamily="34" charset="0"/>
              </a:rPr>
              <a:t>Wigym</a:t>
            </a:r>
            <a:endParaRPr lang="cs-CZ" sz="3200" dirty="0" smtClean="0">
              <a:latin typeface="Century Gothic" panose="020B0502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Century Gothic" panose="020B0502020202020204" pitchFamily="34" charset="0"/>
              </a:rPr>
              <a:t>Individuální projekt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Century Gothic" panose="020B0502020202020204" pitchFamily="34" charset="0"/>
              </a:rPr>
              <a:t>Roboti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Century Gothic" panose="020B0502020202020204" pitchFamily="34" charset="0"/>
              </a:rPr>
              <a:t>Školení a workshopy pro pedagogy</a:t>
            </a:r>
          </a:p>
        </p:txBody>
      </p:sp>
      <p:pic>
        <p:nvPicPr>
          <p:cNvPr id="7" name="IMG_26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875" y="3172079"/>
            <a:ext cx="4537315" cy="255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16" y="99568"/>
            <a:ext cx="2752825" cy="206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018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Hloubk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kola je nám malá_report.potx" id="{3A18F614-62BC-4183-9308-C5D78CF71441}" vid="{D7398712-F743-45F2-BDDA-6C069C0837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Škola je nám malá_report</Template>
  <TotalTime>86</TotalTime>
  <Words>151</Words>
  <Application>Microsoft Office PowerPoint</Application>
  <PresentationFormat>Širokoúhlá obrazovka</PresentationFormat>
  <Paragraphs>44</Paragraphs>
  <Slides>11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Corbel</vt:lpstr>
      <vt:lpstr>Hloubka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Netolička</dc:creator>
  <cp:lastModifiedBy>Jan Netolička</cp:lastModifiedBy>
  <cp:revision>11</cp:revision>
  <dcterms:created xsi:type="dcterms:W3CDTF">2018-03-06T09:43:11Z</dcterms:created>
  <dcterms:modified xsi:type="dcterms:W3CDTF">2018-03-06T11:23:28Z</dcterms:modified>
</cp:coreProperties>
</file>